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5"/>
  </p:notesMasterIdLst>
  <p:sldIdLst>
    <p:sldId id="31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56E"/>
    <a:srgbClr val="A5A5A5"/>
    <a:srgbClr val="5AB96E"/>
    <a:srgbClr val="005528"/>
    <a:srgbClr val="EB4600"/>
    <a:srgbClr val="0F3A9A"/>
    <a:srgbClr val="D9ECE4"/>
    <a:srgbClr val="00984A"/>
    <a:srgbClr val="0F3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647" autoAdjust="0"/>
    <p:restoredTop sz="95171" autoAdjust="0"/>
  </p:normalViewPr>
  <p:slideViewPr>
    <p:cSldViewPr>
      <p:cViewPr varScale="1">
        <p:scale>
          <a:sx n="53" d="100"/>
          <a:sy n="53" d="100"/>
        </p:scale>
        <p:origin x="78" y="402"/>
      </p:cViewPr>
      <p:guideLst>
        <p:guide orient="horz" pos="4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3889ABA-12CF-8747-87F9-DB966201ED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6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538B72-B196-BE46-BD68-8EE3A39F751A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56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610B4-6D5F-7B44-A222-B4FE04D70F42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2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63166-87D5-D249-B5D9-737762C2294E}" type="slidenum">
              <a:rPr lang="en-US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0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B9D77-EFD0-3F44-8399-762D3658DAD3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56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D635E-0D6F-324E-87B0-0A32E9FCA79D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0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21415-F876-3E41-A494-F4389EECFE8A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05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89010C-A3D5-C348-845E-C641A78C922F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23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A63D7-9474-CA40-AF34-0014A49B83C7}" type="slidenum">
              <a:rPr lang="en-US"/>
              <a:pPr/>
              <a:t>16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22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12F47-DD82-F849-ABBE-FD648646B2E3}" type="slidenum">
              <a:rPr lang="en-US"/>
              <a:pPr/>
              <a:t>17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56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2FC916-A9F5-D241-8892-7E690303CDD2}" type="slidenum">
              <a:rPr lang="en-US"/>
              <a:pPr/>
              <a:t>18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935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D36B18-4896-1F49-91E5-9CFB66E93283}" type="slidenum">
              <a:rPr lang="en-US"/>
              <a:pPr/>
              <a:t>19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9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84D16-4D5C-E444-B289-5AC749621510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063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E1210-523E-9C4B-8CE5-D5D29744F195}" type="slidenum">
              <a:rPr lang="en-US"/>
              <a:pPr/>
              <a:t>20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060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BC800B-2B62-6C48-BF8D-AC416960BDA8}" type="slidenum">
              <a:rPr lang="en-US"/>
              <a:pPr/>
              <a:t>21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308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CA8CB-5B5A-D44A-8E38-83C531ADA3A5}" type="slidenum">
              <a:rPr lang="en-US"/>
              <a:pPr/>
              <a:t>22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303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9C3F7-F5FE-5943-A01D-D52CEF8AB672}" type="slidenum">
              <a:rPr lang="en-US"/>
              <a:pPr/>
              <a:t>23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867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066D7-31F4-1047-B77E-D34DACA7BC3A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912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18159-3481-C447-824A-8BB41B116B37}" type="slidenum">
              <a:rPr lang="en-US"/>
              <a:pPr/>
              <a:t>25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606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ED1A6-B93E-7646-A1D4-1BECFC682F67}" type="slidenum">
              <a:rPr lang="en-US"/>
              <a:pPr/>
              <a:t>26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312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D67D7-B6B4-8D43-9E68-1A4C4DF0E716}" type="slidenum">
              <a:rPr lang="en-US"/>
              <a:pPr/>
              <a:t>27</a:t>
            </a:fld>
            <a:endParaRPr lang="en-US"/>
          </a:p>
        </p:txBody>
      </p:sp>
      <p:sp>
        <p:nvSpPr>
          <p:cNvPr id="67586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758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000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B6968-14D2-0544-A59E-FCC7984E38AF}" type="slidenum">
              <a:rPr lang="en-US"/>
              <a:pPr/>
              <a:t>28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542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BB9CAF-DB5D-1A47-AD0C-86DB82E1C9DB}" type="slidenum">
              <a:rPr lang="en-US"/>
              <a:pPr/>
              <a:t>29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72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0DD04-191A-F34E-AE78-BD92769EB6AC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748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095B4-2C12-A841-924B-3DC48FCE9E4B}" type="slidenum">
              <a:rPr lang="en-US"/>
              <a:pPr/>
              <a:t>30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526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B5B78F-FA0E-A94A-9AC9-6CBEA0AAFB71}" type="slidenum">
              <a:rPr lang="en-US"/>
              <a:pPr/>
              <a:t>31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673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82863-323D-2742-87C0-01B83C21459E}" type="slidenum">
              <a:rPr lang="en-US"/>
              <a:pPr/>
              <a:t>32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658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8FCCD-B657-F648-B88E-B558DA4B862C}" type="slidenum">
              <a:rPr lang="en-US"/>
              <a:pPr/>
              <a:t>33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365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82139-D2E5-0B4D-BD44-7E13F0ABE8A4}" type="slidenum">
              <a:rPr lang="en-US"/>
              <a:pPr/>
              <a:t>34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682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2DFBC-6DD2-0442-B278-28C42D88C5D8}" type="slidenum">
              <a:rPr lang="en-US"/>
              <a:pPr/>
              <a:t>35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825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8BFDA-C7ED-8A4B-9858-D9696B279627}" type="slidenum">
              <a:rPr lang="en-US"/>
              <a:pPr/>
              <a:t>36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136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A626A-4AA9-D24E-9FC2-991533B373A2}" type="slidenum">
              <a:rPr lang="en-US"/>
              <a:pPr/>
              <a:t>37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160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53EA3-5D93-A340-9075-18FF87FD0253}" type="slidenum">
              <a:rPr lang="en-US"/>
              <a:pPr/>
              <a:t>38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221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E3EFA-16A2-F641-8F18-A34B37326956}" type="slidenum">
              <a:rPr lang="en-US"/>
              <a:pPr/>
              <a:t>39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65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7C49C-C118-5242-A4D4-92BB8480BB60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9801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1316D-C855-3A4A-92F3-80E0EC5C679C}" type="slidenum">
              <a:rPr lang="en-US"/>
              <a:pPr/>
              <a:t>40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562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B96B0-2F92-A94B-8B0B-0A2D6B21286A}" type="slidenum">
              <a:rPr lang="en-US"/>
              <a:pPr/>
              <a:t>41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553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EED8D-38C8-7B49-89F2-824656CF9C48}" type="slidenum">
              <a:rPr lang="en-US"/>
              <a:pPr/>
              <a:t>42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061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2876D-659E-7D4C-8D12-1AB194A87E62}" type="slidenum">
              <a:rPr lang="en-US"/>
              <a:pPr/>
              <a:t>43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0932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F6E47-7E8F-1E44-884C-2407294032E6}" type="slidenum">
              <a:rPr lang="en-US"/>
              <a:pPr/>
              <a:t>44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810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27BB3-3F47-FA4F-999A-110C0199F36D}" type="slidenum">
              <a:rPr lang="en-US"/>
              <a:pPr/>
              <a:t>45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056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7B05C-5832-3343-ABCD-ED358CD0F33B}" type="slidenum">
              <a:rPr lang="en-US"/>
              <a:pPr/>
              <a:t>46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9484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7F7E5-C3D6-394A-9B11-87D8D9E89FC9}" type="slidenum">
              <a:rPr lang="en-US"/>
              <a:pPr/>
              <a:t>47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4418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77EE1-562F-594A-8FD2-66274EA2DAE8}" type="slidenum">
              <a:rPr lang="en-US"/>
              <a:pPr/>
              <a:t>48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7291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2EFF1-4690-4340-9DBE-5E5BAF000EAF}" type="slidenum">
              <a:rPr lang="en-US"/>
              <a:pPr/>
              <a:t>49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11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11642-672D-434D-A160-702FBFF1A65A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1801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FB701-8812-9B46-8811-1551DCE98630}" type="slidenum">
              <a:rPr lang="en-US"/>
              <a:pPr/>
              <a:t>50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0085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7CF2C-3E8E-8C43-A2F9-8A3F29018C8D}" type="slidenum">
              <a:rPr lang="en-US"/>
              <a:pPr/>
              <a:t>51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287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3AB72-439E-044F-9EF0-F063D74E27BA}" type="slidenum">
              <a:rPr lang="en-US"/>
              <a:pPr/>
              <a:t>52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3517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DFC48-7FD7-3641-A6A8-2468105FD7D1}" type="slidenum">
              <a:rPr lang="en-US"/>
              <a:pPr/>
              <a:t>53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17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69D44-EE0D-3E4D-90A0-59634C69F09D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0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67B23-3DD8-6544-BDC2-0730C95B7424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54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6C6CF-C814-D644-A0A3-26310ED25014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6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32494-81C5-4346-BD85-E42528F6FDC8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1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7" name="Rectangle 125"/>
          <p:cNvSpPr>
            <a:spLocks noChangeArrowheads="1"/>
          </p:cNvSpPr>
          <p:nvPr userDrawn="1"/>
        </p:nvSpPr>
        <p:spPr bwMode="auto">
          <a:xfrm>
            <a:off x="0" y="2057400"/>
            <a:ext cx="9144000" cy="4800600"/>
          </a:xfrm>
          <a:prstGeom prst="rect">
            <a:avLst/>
          </a:prstGeom>
          <a:solidFill>
            <a:srgbClr val="0F31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 userDrawn="1"/>
        </p:nvSpPr>
        <p:spPr bwMode="auto">
          <a:xfrm>
            <a:off x="0" y="136525"/>
            <a:ext cx="9131300" cy="914400"/>
          </a:xfrm>
          <a:prstGeom prst="rect">
            <a:avLst/>
          </a:prstGeom>
          <a:gradFill rotWithShape="0">
            <a:gsLst>
              <a:gs pos="0">
                <a:srgbClr val="00984A"/>
              </a:gs>
              <a:gs pos="50000">
                <a:srgbClr val="D9ECE4"/>
              </a:gs>
              <a:gs pos="100000">
                <a:srgbClr val="00984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563" y="227013"/>
            <a:ext cx="8775700" cy="731837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15" name="Line 43"/>
          <p:cNvSpPr>
            <a:spLocks noChangeShapeType="1"/>
          </p:cNvSpPr>
          <p:nvPr userDrawn="1"/>
        </p:nvSpPr>
        <p:spPr bwMode="auto">
          <a:xfrm>
            <a:off x="2101850" y="2376488"/>
            <a:ext cx="0" cy="3748087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8" name="Line 86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9" name="Line 87"/>
          <p:cNvSpPr>
            <a:spLocks noChangeShapeType="1"/>
          </p:cNvSpPr>
          <p:nvPr userDrawn="1"/>
        </p:nvSpPr>
        <p:spPr bwMode="auto">
          <a:xfrm>
            <a:off x="2101850" y="1050925"/>
            <a:ext cx="0" cy="10048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3" name="Line 91"/>
          <p:cNvSpPr>
            <a:spLocks noChangeShapeType="1"/>
          </p:cNvSpPr>
          <p:nvPr userDrawn="1"/>
        </p:nvSpPr>
        <p:spPr bwMode="auto">
          <a:xfrm>
            <a:off x="3746500" y="1050925"/>
            <a:ext cx="0" cy="10048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" name="Line 92"/>
          <p:cNvSpPr>
            <a:spLocks noChangeShapeType="1"/>
          </p:cNvSpPr>
          <p:nvPr userDrawn="1"/>
        </p:nvSpPr>
        <p:spPr bwMode="auto">
          <a:xfrm>
            <a:off x="5392738" y="1050925"/>
            <a:ext cx="0" cy="10048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5" name="Line 93"/>
          <p:cNvSpPr>
            <a:spLocks noChangeShapeType="1"/>
          </p:cNvSpPr>
          <p:nvPr userDrawn="1"/>
        </p:nvSpPr>
        <p:spPr bwMode="auto">
          <a:xfrm>
            <a:off x="7037388" y="1050925"/>
            <a:ext cx="0" cy="10048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" name="Line 102"/>
          <p:cNvSpPr>
            <a:spLocks noChangeShapeType="1"/>
          </p:cNvSpPr>
          <p:nvPr userDrawn="1"/>
        </p:nvSpPr>
        <p:spPr bwMode="auto">
          <a:xfrm>
            <a:off x="7037388" y="2376488"/>
            <a:ext cx="0" cy="3748087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" name="Line 103"/>
          <p:cNvSpPr>
            <a:spLocks noChangeShapeType="1"/>
          </p:cNvSpPr>
          <p:nvPr userDrawn="1"/>
        </p:nvSpPr>
        <p:spPr bwMode="auto">
          <a:xfrm>
            <a:off x="5392738" y="2376488"/>
            <a:ext cx="0" cy="3748087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" name="Line 104"/>
          <p:cNvSpPr>
            <a:spLocks noChangeShapeType="1"/>
          </p:cNvSpPr>
          <p:nvPr userDrawn="1"/>
        </p:nvSpPr>
        <p:spPr bwMode="auto">
          <a:xfrm>
            <a:off x="3746500" y="2376488"/>
            <a:ext cx="0" cy="3748087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" name="Line 126"/>
          <p:cNvSpPr>
            <a:spLocks noChangeShapeType="1"/>
          </p:cNvSpPr>
          <p:nvPr userDrawn="1"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" name="Rectangle 154"/>
          <p:cNvSpPr>
            <a:spLocks noChangeArrowheads="1"/>
          </p:cNvSpPr>
          <p:nvPr userDrawn="1"/>
        </p:nvSpPr>
        <p:spPr bwMode="auto">
          <a:xfrm>
            <a:off x="76200" y="6537325"/>
            <a:ext cx="19832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rgbClr val="F8F8F8"/>
                </a:solidFill>
              </a:rPr>
              <a:t>© </a:t>
            </a:r>
            <a:r>
              <a:rPr lang="en-US" sz="1000" dirty="0" smtClean="0">
                <a:solidFill>
                  <a:srgbClr val="F8F8F8"/>
                </a:solidFill>
              </a:rPr>
              <a:t>2018 </a:t>
            </a:r>
            <a:r>
              <a:rPr lang="en-US" sz="1000" dirty="0">
                <a:solidFill>
                  <a:srgbClr val="F8F8F8"/>
                </a:solidFill>
              </a:rPr>
              <a:t>Pearson Education, Inc.</a:t>
            </a:r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59607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411163"/>
            <a:ext cx="2193925" cy="5986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411163"/>
            <a:ext cx="6429375" cy="5986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9399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66973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17501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644650"/>
            <a:ext cx="4129088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44650"/>
            <a:ext cx="4129087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73399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7740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00735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86917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776876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79286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8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136525"/>
            <a:ext cx="9131300" cy="1279525"/>
          </a:xfrm>
          <a:prstGeom prst="rect">
            <a:avLst/>
          </a:prstGeom>
          <a:gradFill rotWithShape="0">
            <a:gsLst>
              <a:gs pos="0">
                <a:srgbClr val="00984A"/>
              </a:gs>
              <a:gs pos="50000">
                <a:srgbClr val="D9ECE4"/>
              </a:gs>
              <a:gs pos="100000">
                <a:srgbClr val="00984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411163"/>
            <a:ext cx="87757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644650"/>
            <a:ext cx="84105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76200" y="6537325"/>
            <a:ext cx="19832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rgbClr val="F8F8F8"/>
                </a:solidFill>
              </a:rPr>
              <a:t>© </a:t>
            </a:r>
            <a:r>
              <a:rPr lang="en-US" sz="1000" dirty="0" smtClean="0">
                <a:solidFill>
                  <a:srgbClr val="F8F8F8"/>
                </a:solidFill>
              </a:rPr>
              <a:t>2018 </a:t>
            </a:r>
            <a:r>
              <a:rPr lang="en-US" sz="1000" dirty="0">
                <a:solidFill>
                  <a:srgbClr val="F8F8F8"/>
                </a:solidFill>
              </a:rPr>
              <a:t>Pearson Education, Inc.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l" rtl="0" fontAlgn="base">
        <a:spcBef>
          <a:spcPct val="0"/>
        </a:spcBef>
        <a:spcAft>
          <a:spcPct val="0"/>
        </a:spcAft>
        <a:defRPr sz="2000" b="0" i="0" baseline="0">
          <a:solidFill>
            <a:srgbClr val="0F3A9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ＭＳ Ｐゴシック" charset="0"/>
          <a:cs typeface="Geneva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ＭＳ Ｐゴシック" charset="0"/>
          <a:cs typeface="Geneva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ＭＳ Ｐゴシック" charset="0"/>
          <a:cs typeface="Geneva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ＭＳ Ｐゴシック" charset="0"/>
          <a:cs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ＭＳ Ｐゴシック" charset="0"/>
          <a:cs typeface="Genev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ＭＳ Ｐゴシック" charset="0"/>
          <a:cs typeface="Genev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ＭＳ Ｐゴシック" charset="0"/>
          <a:cs typeface="Genev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ＭＳ Ｐゴシック" charset="0"/>
          <a:cs typeface="Geneva" charset="0"/>
        </a:defRPr>
      </a:lvl9pPr>
    </p:titleStyle>
    <p:bodyStyle>
      <a:lvl1pPr marL="338138" indent="-338138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2049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Geneva" charset="0"/>
          <a:cs typeface="+mn-cs"/>
        </a:defRPr>
      </a:lvl2pPr>
      <a:lvl3pPr marL="18907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Geneva" charset="0"/>
          <a:cs typeface="+mn-cs"/>
        </a:defRPr>
      </a:lvl3pPr>
      <a:lvl4pPr marL="25765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Geneva" charset="0"/>
          <a:cs typeface="+mn-cs"/>
        </a:defRPr>
      </a:lvl4pPr>
      <a:lvl5pPr marL="32623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Geneva" charset="0"/>
          <a:cs typeface="+mn-cs"/>
        </a:defRPr>
      </a:lvl5pPr>
      <a:lvl6pPr marL="37195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Geneva" charset="0"/>
          <a:cs typeface="+mn-cs"/>
        </a:defRPr>
      </a:lvl6pPr>
      <a:lvl7pPr marL="41767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Geneva" charset="0"/>
          <a:cs typeface="+mn-cs"/>
        </a:defRPr>
      </a:lvl7pPr>
      <a:lvl8pPr marL="46339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Geneva" charset="0"/>
          <a:cs typeface="+mn-cs"/>
        </a:defRPr>
      </a:lvl8pPr>
      <a:lvl9pPr marL="50911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22.xml"/><Relationship Id="rId18" Type="http://schemas.openxmlformats.org/officeDocument/2006/relationships/slide" Target="slide32.xml"/><Relationship Id="rId26" Type="http://schemas.openxmlformats.org/officeDocument/2006/relationships/slide" Target="slide48.xml"/><Relationship Id="rId3" Type="http://schemas.openxmlformats.org/officeDocument/2006/relationships/slide" Target="slide4.xml"/><Relationship Id="rId21" Type="http://schemas.openxmlformats.org/officeDocument/2006/relationships/slide" Target="slide38.xml"/><Relationship Id="rId7" Type="http://schemas.openxmlformats.org/officeDocument/2006/relationships/slide" Target="slide10.xml"/><Relationship Id="rId12" Type="http://schemas.openxmlformats.org/officeDocument/2006/relationships/slide" Target="slide20.xml"/><Relationship Id="rId17" Type="http://schemas.openxmlformats.org/officeDocument/2006/relationships/slide" Target="slide30.xml"/><Relationship Id="rId25" Type="http://schemas.openxmlformats.org/officeDocument/2006/relationships/slide" Target="slide46.xml"/><Relationship Id="rId2" Type="http://schemas.openxmlformats.org/officeDocument/2006/relationships/notesSlide" Target="../notesSlides/notesSlide1.xml"/><Relationship Id="rId16" Type="http://schemas.openxmlformats.org/officeDocument/2006/relationships/slide" Target="slide28.xml"/><Relationship Id="rId20" Type="http://schemas.openxmlformats.org/officeDocument/2006/relationships/slide" Target="slide3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8.xml"/><Relationship Id="rId24" Type="http://schemas.openxmlformats.org/officeDocument/2006/relationships/slide" Target="slide44.xml"/><Relationship Id="rId5" Type="http://schemas.openxmlformats.org/officeDocument/2006/relationships/slide" Target="slide6.xml"/><Relationship Id="rId15" Type="http://schemas.openxmlformats.org/officeDocument/2006/relationships/slide" Target="slide26.xml"/><Relationship Id="rId23" Type="http://schemas.openxmlformats.org/officeDocument/2006/relationships/slide" Target="slide42.xml"/><Relationship Id="rId28" Type="http://schemas.openxmlformats.org/officeDocument/2006/relationships/slide" Target="slide52.xml"/><Relationship Id="rId10" Type="http://schemas.openxmlformats.org/officeDocument/2006/relationships/slide" Target="slide16.xml"/><Relationship Id="rId19" Type="http://schemas.openxmlformats.org/officeDocument/2006/relationships/slide" Target="slide34.xml"/><Relationship Id="rId4" Type="http://schemas.openxmlformats.org/officeDocument/2006/relationships/slide" Target="slide2.xml"/><Relationship Id="rId9" Type="http://schemas.openxmlformats.org/officeDocument/2006/relationships/slide" Target="slide14.xml"/><Relationship Id="rId14" Type="http://schemas.openxmlformats.org/officeDocument/2006/relationships/slide" Target="slide24.xml"/><Relationship Id="rId22" Type="http://schemas.openxmlformats.org/officeDocument/2006/relationships/slide" Target="slide40.xml"/><Relationship Id="rId27" Type="http://schemas.openxmlformats.org/officeDocument/2006/relationships/slide" Target="slide5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600" b="1" dirty="0" smtClean="0"/>
              <a:t>Chapter </a:t>
            </a:r>
            <a:r>
              <a:rPr lang="en-US" sz="2600" b="1" dirty="0"/>
              <a:t>8 – </a:t>
            </a:r>
            <a:r>
              <a:rPr lang="en-US" sz="2600" b="1" dirty="0" smtClean="0"/>
              <a:t>Joints</a:t>
            </a:r>
            <a:endParaRPr lang="en-US" sz="2600" b="1" dirty="0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639763" y="1141413"/>
            <a:ext cx="1279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1600" b="1" dirty="0" smtClean="0"/>
              <a:t>Synovial Joints</a:t>
            </a:r>
            <a:endParaRPr lang="en-US" sz="1600" b="1" dirty="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286000" y="1141413"/>
            <a:ext cx="1279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1600" b="1" smtClean="0"/>
              <a:t>Body Movements</a:t>
            </a:r>
            <a:endParaRPr lang="en-US" sz="1600" b="1" dirty="0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930650" y="1141413"/>
            <a:ext cx="1279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1600" b="1" dirty="0" smtClean="0"/>
              <a:t>Axial Joints</a:t>
            </a:r>
            <a:endParaRPr lang="en-US" sz="1600" b="1" dirty="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7219950" y="1141413"/>
            <a:ext cx="1279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1600" b="1" dirty="0" smtClean="0"/>
              <a:t>Clinical Applications</a:t>
            </a:r>
            <a:endParaRPr lang="en-US" sz="1600" b="1" dirty="0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5562600" y="1143000"/>
            <a:ext cx="1368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1600" b="1" dirty="0" smtClean="0"/>
              <a:t>Appendicular Joints</a:t>
            </a:r>
            <a:endParaRPr lang="en-US" sz="1600" b="1" dirty="0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639763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3" action="ppaction://hlinksldjump"/>
              </a:rPr>
              <a:t>$200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639763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4" action="ppaction://hlinksldjump"/>
              </a:rPr>
              <a:t>$100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639763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5" action="ppaction://hlinksldjump"/>
              </a:rPr>
              <a:t>$300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639763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6" action="ppaction://hlinksldjump"/>
              </a:rPr>
              <a:t>$400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639763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7" action="ppaction://hlinksldjump"/>
              </a:rPr>
              <a:t>$500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2284413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8" action="ppaction://hlinksldjump"/>
              </a:rPr>
              <a:t>$100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2284413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smtClean="0">
                <a:solidFill>
                  <a:srgbClr val="EB4600"/>
                </a:solidFill>
                <a:hlinkClick r:id="rId9" action="ppaction://hlinksldjump"/>
              </a:rPr>
              <a:t>$200</a:t>
            </a:r>
            <a:endParaRPr lang="en-US" sz="3000" b="1" u="sng">
              <a:solidFill>
                <a:srgbClr val="EB4600"/>
              </a:solidFill>
            </a:endParaRP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284413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10" action="ppaction://hlinksldjump"/>
              </a:rPr>
              <a:t>$300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2284413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11" action="ppaction://hlinksldjump"/>
              </a:rPr>
              <a:t>$400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2284413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12" action="ppaction://hlinksldjump"/>
              </a:rPr>
              <a:t>$500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30650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13" action="ppaction://hlinksldjump"/>
              </a:rPr>
              <a:t>$100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930650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14" action="ppaction://hlinksldjump"/>
              </a:rPr>
              <a:t>$200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930650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15" action="ppaction://hlinksldjump"/>
              </a:rPr>
              <a:t>$300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930650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16" action="ppaction://hlinksldjump"/>
              </a:rPr>
              <a:t>$400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930650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17" action="ppaction://hlinksldjump"/>
              </a:rPr>
              <a:t>$500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5562600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18" action="ppaction://hlinksldjump"/>
              </a:rPr>
              <a:t>$100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5575300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19" action="ppaction://hlinksldjump"/>
              </a:rPr>
              <a:t>$200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5575300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20" action="ppaction://hlinksldjump"/>
              </a:rPr>
              <a:t>$300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5575300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21" action="ppaction://hlinksldjump"/>
              </a:rPr>
              <a:t>$400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5575300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22" action="ppaction://hlinksldjump"/>
              </a:rPr>
              <a:t>$500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7219950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38100" dist="38099" dir="2700000" algn="ctr" rotWithShape="0">
                    <a:schemeClr val="bg1">
                      <a:alpha val="44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23" action="ppaction://hlinksldjump"/>
              </a:rPr>
              <a:t>$100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7219950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24" action="ppaction://hlinksldjump"/>
              </a:rPr>
              <a:t>$200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7219950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25" action="ppaction://hlinksldjump"/>
              </a:rPr>
              <a:t>$300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7219950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26" action="ppaction://hlinksldjump"/>
              </a:rPr>
              <a:t>$400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7219950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88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3000" b="1" u="sng" dirty="0" smtClean="0">
                <a:solidFill>
                  <a:srgbClr val="EB4600"/>
                </a:solidFill>
                <a:hlinkClick r:id="rId27" action="ppaction://hlinksldjump"/>
              </a:rPr>
              <a:t>$500</a:t>
            </a:r>
            <a:endParaRPr 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2109" name="Rectangle 61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FINAL ROUND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35312462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Synovial Joints</a:t>
            </a:r>
            <a:br>
              <a:rPr lang="en-US" dirty="0" smtClean="0"/>
            </a:br>
            <a:r>
              <a:rPr lang="en-US" sz="2600" b="1" dirty="0" smtClean="0"/>
              <a:t>$500 Question</a:t>
            </a:r>
            <a:endParaRPr lang="en-US" sz="26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is the classification of the </a:t>
            </a:r>
            <a:r>
              <a:rPr lang="en-US" dirty="0" err="1" smtClean="0"/>
              <a:t>metacarpophalangeal</a:t>
            </a:r>
            <a:r>
              <a:rPr lang="en-US" dirty="0" smtClean="0"/>
              <a:t> joints?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Saddle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Hinge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Plane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Condylar</a:t>
            </a:r>
            <a:endParaRPr lang="en-US" dirty="0"/>
          </a:p>
        </p:txBody>
      </p:sp>
      <p:sp>
        <p:nvSpPr>
          <p:cNvPr id="31752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31753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04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</a:t>
            </a:r>
            <a:r>
              <a:rPr lang="en-US" b="1" dirty="0" smtClean="0"/>
              <a:t> </a:t>
            </a:r>
            <a:r>
              <a:rPr lang="en-US" dirty="0" smtClean="0"/>
              <a:t>Synovial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$500 Answer</a:t>
            </a:r>
            <a:endParaRPr lang="en-US" sz="26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is the classification of the </a:t>
            </a:r>
            <a:r>
              <a:rPr lang="en-US" dirty="0" err="1" smtClean="0"/>
              <a:t>metacarpophalangeal</a:t>
            </a:r>
            <a:r>
              <a:rPr lang="en-US" dirty="0" smtClean="0"/>
              <a:t> joints?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Saddle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Hinge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Plane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Condylar</a:t>
            </a:r>
            <a:endParaRPr lang="en-US" dirty="0"/>
          </a:p>
        </p:txBody>
      </p:sp>
      <p:sp>
        <p:nvSpPr>
          <p:cNvPr id="33800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401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 Body Movements</a:t>
            </a:r>
            <a:br>
              <a:rPr lang="en-US" dirty="0" smtClean="0"/>
            </a:br>
            <a:r>
              <a:rPr lang="en-US" sz="2600" b="1" dirty="0" smtClean="0"/>
              <a:t>$100 Question</a:t>
            </a:r>
            <a:endParaRPr lang="en-US" sz="26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term is used to refer to bending at the elbow?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Flexion of the arm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Flexion of the forearm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Extension of the arm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Adduction of the forearm</a:t>
            </a:r>
            <a:endParaRPr lang="en-US" dirty="0"/>
          </a:p>
        </p:txBody>
      </p:sp>
      <p:sp>
        <p:nvSpPr>
          <p:cNvPr id="35848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35849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7028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</a:t>
            </a:r>
            <a:r>
              <a:rPr lang="en-US" b="1" dirty="0" smtClean="0"/>
              <a:t> </a:t>
            </a:r>
            <a:r>
              <a:rPr lang="en-US" dirty="0" smtClean="0"/>
              <a:t>Body Movements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$100 Answer</a:t>
            </a:r>
            <a:endParaRPr lang="en-US" sz="26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term is used to refer to bending at the elbow?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Flexion of the arm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Flexion of the forearm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Extension of the arm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Adduction of the forearm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37896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415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 Body Movements</a:t>
            </a:r>
            <a:br>
              <a:rPr lang="en-US" dirty="0" smtClean="0"/>
            </a:br>
            <a:r>
              <a:rPr lang="en-US" sz="2600" b="1" dirty="0" smtClean="0"/>
              <a:t>$200 Question</a:t>
            </a:r>
            <a:endParaRPr lang="en-US" sz="2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these refers to moving the sole of the foot medially? 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Dorsiflexion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Protraction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Eversion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Inversion</a:t>
            </a:r>
            <a:endParaRPr lang="en-US" dirty="0"/>
          </a:p>
        </p:txBody>
      </p:sp>
      <p:sp>
        <p:nvSpPr>
          <p:cNvPr id="39944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39945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490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</a:t>
            </a:r>
            <a:r>
              <a:rPr lang="en-US" b="1" dirty="0" smtClean="0"/>
              <a:t> </a:t>
            </a:r>
            <a:r>
              <a:rPr lang="en-US" dirty="0" smtClean="0"/>
              <a:t>Body Movements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$200 Answer</a:t>
            </a:r>
            <a:endParaRPr lang="en-US" sz="26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these refers to moving the sole of the foot medially? 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Dorsiflexion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Protraction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Eversion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Inversion</a:t>
            </a:r>
            <a:endParaRPr lang="en-US" dirty="0"/>
          </a:p>
        </p:txBody>
      </p:sp>
      <p:sp>
        <p:nvSpPr>
          <p:cNvPr id="41990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14619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 Body Movements</a:t>
            </a:r>
            <a:br>
              <a:rPr lang="en-US" dirty="0" smtClean="0"/>
            </a:br>
            <a:r>
              <a:rPr lang="en-US" sz="2600" b="1" dirty="0" smtClean="0"/>
              <a:t>$300 Question</a:t>
            </a:r>
            <a:endParaRPr lang="en-US" sz="26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type of movement is used when raising your arms laterally and superiorly?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Flexion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Abduction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Extension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Adduction</a:t>
            </a:r>
            <a:endParaRPr lang="en-US" dirty="0"/>
          </a:p>
        </p:txBody>
      </p:sp>
      <p:sp>
        <p:nvSpPr>
          <p:cNvPr id="44040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44041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6728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</a:t>
            </a:r>
            <a:r>
              <a:rPr lang="en-US" b="1" dirty="0" smtClean="0"/>
              <a:t> </a:t>
            </a:r>
            <a:r>
              <a:rPr lang="en-US" dirty="0" smtClean="0"/>
              <a:t>Body Movements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$300 Answer</a:t>
            </a:r>
            <a:endParaRPr lang="en-US" sz="26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Question: Which type of movement is used when raising your arms laterally and superiorly?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Flexion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Abduction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Extension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Adduction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46088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97421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 Body Movements</a:t>
            </a:r>
            <a:br>
              <a:rPr lang="en-US" dirty="0" smtClean="0"/>
            </a:br>
            <a:r>
              <a:rPr lang="en-US" sz="2600" b="1" dirty="0" smtClean="0"/>
              <a:t>$400 Question</a:t>
            </a:r>
            <a:endParaRPr lang="en-US" sz="2600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movements is unique to the thumb?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Circumduction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Eversion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Retraction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Opposition</a:t>
            </a:r>
            <a:endParaRPr lang="en-US" dirty="0"/>
          </a:p>
        </p:txBody>
      </p:sp>
      <p:sp>
        <p:nvSpPr>
          <p:cNvPr id="48136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48137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6336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</a:t>
            </a:r>
            <a:r>
              <a:rPr lang="en-US" b="1" dirty="0" smtClean="0"/>
              <a:t> </a:t>
            </a:r>
            <a:r>
              <a:rPr lang="en-US" dirty="0" smtClean="0"/>
              <a:t>Body Movements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$400 Answer</a:t>
            </a:r>
            <a:endParaRPr lang="en-US" sz="26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movements is unique to the thumb?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Circumduction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Eversion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Retraction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Opposition</a:t>
            </a:r>
            <a:endParaRPr lang="en-US" dirty="0"/>
          </a:p>
        </p:txBody>
      </p:sp>
      <p:sp>
        <p:nvSpPr>
          <p:cNvPr id="50184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0142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Synovial Joints</a:t>
            </a:r>
            <a:br>
              <a:rPr lang="en-US" dirty="0" smtClean="0"/>
            </a:br>
            <a:r>
              <a:rPr lang="en-US" sz="2600" b="1" dirty="0" smtClean="0"/>
              <a:t>$100 Question</a:t>
            </a:r>
            <a:endParaRPr lang="en-US" sz="2600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covers the surface of bone at the articulating surfaces within a synovial joint?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Synovial membrane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Articular cartilage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Fibrous capsule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Ligaments</a:t>
            </a:r>
            <a:endParaRPr lang="en-US" dirty="0"/>
          </a:p>
        </p:txBody>
      </p:sp>
      <p:sp>
        <p:nvSpPr>
          <p:cNvPr id="8202" name="Rectangl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8203" name="Rectangle 11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285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 Body Movements</a:t>
            </a:r>
            <a:br>
              <a:rPr lang="en-US" dirty="0" smtClean="0"/>
            </a:br>
            <a:r>
              <a:rPr lang="en-US" sz="2600" b="1" dirty="0" smtClean="0"/>
              <a:t>$500 Question</a:t>
            </a:r>
            <a:endParaRPr lang="en-US" sz="26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term is used to describe extension at the ankle?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Dorsiflexion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Calcaneal abduction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Inversion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Plantar flexion</a:t>
            </a:r>
            <a:endParaRPr lang="en-US" dirty="0"/>
          </a:p>
        </p:txBody>
      </p:sp>
      <p:sp>
        <p:nvSpPr>
          <p:cNvPr id="52232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52233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94738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</a:t>
            </a:r>
            <a:r>
              <a:rPr lang="en-US" b="1" dirty="0" smtClean="0"/>
              <a:t> </a:t>
            </a:r>
            <a:r>
              <a:rPr lang="en-US" dirty="0" smtClean="0"/>
              <a:t>Body Movements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$500 Answer</a:t>
            </a:r>
            <a:endParaRPr lang="en-US" sz="2600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term is used to describe extension at the ankle?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Dorsiflexion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Calcaneal abduction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Inversion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Plantar flexion</a:t>
            </a:r>
            <a:endParaRPr lang="en-US" dirty="0"/>
          </a:p>
        </p:txBody>
      </p:sp>
      <p:sp>
        <p:nvSpPr>
          <p:cNvPr id="54280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4810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 Axial Joints</a:t>
            </a:r>
            <a:br>
              <a:rPr lang="en-US" dirty="0" smtClean="0"/>
            </a:br>
            <a:r>
              <a:rPr lang="en-US" sz="2600" b="1" dirty="0" smtClean="0"/>
              <a:t>$100 Question</a:t>
            </a:r>
            <a:endParaRPr lang="en-US" sz="26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is the structural joint category for sutures?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Synarthrosis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Fibrous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Cartilaginous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Diarthrosis</a:t>
            </a:r>
            <a:endParaRPr lang="en-US" dirty="0"/>
          </a:p>
        </p:txBody>
      </p:sp>
      <p:sp>
        <p:nvSpPr>
          <p:cNvPr id="56328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56329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777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</a:t>
            </a:r>
            <a:r>
              <a:rPr lang="en-US" b="1" dirty="0" smtClean="0"/>
              <a:t> </a:t>
            </a:r>
            <a:r>
              <a:rPr lang="en-US" dirty="0" smtClean="0"/>
              <a:t>Axial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$100 Answer</a:t>
            </a:r>
            <a:endParaRPr lang="en-US" sz="26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is the structural joint category for sutures?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Synarthrosis</a:t>
            </a:r>
            <a:endParaRPr lang="en-US" dirty="0" smtClean="0">
              <a:solidFill>
                <a:srgbClr val="5AA56E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Fibrous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Cartilaginous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Diarthrosis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58376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839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 Axial Joints</a:t>
            </a:r>
            <a:br>
              <a:rPr lang="en-US" dirty="0" smtClean="0"/>
            </a:br>
            <a:r>
              <a:rPr lang="en-US" sz="2600" b="1" dirty="0" smtClean="0"/>
              <a:t>$200 Question</a:t>
            </a:r>
            <a:endParaRPr lang="en-US" sz="2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type of joint is associated with the pubic bones?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Symphysis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Cartilaginous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Fibrous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Ligamentous</a:t>
            </a:r>
            <a:endParaRPr lang="en-US" dirty="0"/>
          </a:p>
        </p:txBody>
      </p:sp>
      <p:sp>
        <p:nvSpPr>
          <p:cNvPr id="60424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60425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1531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</a:t>
            </a:r>
            <a:r>
              <a:rPr lang="en-US" b="1" dirty="0" smtClean="0"/>
              <a:t> </a:t>
            </a:r>
            <a:r>
              <a:rPr lang="en-US" dirty="0" smtClean="0"/>
              <a:t>Axial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$200 Answer</a:t>
            </a:r>
            <a:endParaRPr lang="en-US" sz="26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type of joint is associated with the pubic bones?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b="1" dirty="0" err="1" smtClean="0"/>
              <a:t>Symphysis</a:t>
            </a:r>
            <a:endParaRPr lang="en-US" b="1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Cartilaginous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Fibrous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Ligamentous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62470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37269088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 Axial Joints</a:t>
            </a:r>
            <a:br>
              <a:rPr lang="en-US" dirty="0" smtClean="0"/>
            </a:br>
            <a:r>
              <a:rPr lang="en-US" sz="2600" b="1" dirty="0" smtClean="0"/>
              <a:t>$300 Question</a:t>
            </a:r>
            <a:endParaRPr lang="en-US" sz="2600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joints attaches the axial skeleton to the appendicular skeleton?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Glenohumeral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Temporomandibular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Sacro</a:t>
            </a:r>
            <a:r>
              <a:rPr lang="en-US" dirty="0" smtClean="0"/>
              <a:t>-iliac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Interphalangeal</a:t>
            </a:r>
            <a:endParaRPr lang="en-US" dirty="0"/>
          </a:p>
        </p:txBody>
      </p:sp>
      <p:sp>
        <p:nvSpPr>
          <p:cNvPr id="64518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ANSWER</a:t>
            </a:r>
            <a:endParaRPr lang="en-US" sz="1600" b="1"/>
          </a:p>
        </p:txBody>
      </p:sp>
      <p:sp>
        <p:nvSpPr>
          <p:cNvPr id="64519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10742720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</a:t>
            </a:r>
            <a:r>
              <a:rPr lang="en-US" b="1" dirty="0" smtClean="0"/>
              <a:t> </a:t>
            </a:r>
            <a:r>
              <a:rPr lang="en-US" dirty="0" smtClean="0"/>
              <a:t>Axial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$300 Answer</a:t>
            </a:r>
            <a:endParaRPr lang="en-US" sz="2600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joints attaches the axial skeleton to the appendicular skeleton?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Glenohumeral</a:t>
            </a:r>
            <a:r>
              <a:rPr lang="en-US" dirty="0" smtClean="0">
                <a:solidFill>
                  <a:srgbClr val="5AA56E"/>
                </a:solidFill>
              </a:rPr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Temporomandibular</a:t>
            </a:r>
            <a:r>
              <a:rPr lang="en-US" dirty="0" smtClean="0">
                <a:solidFill>
                  <a:srgbClr val="5AA56E"/>
                </a:solidFill>
              </a:rPr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err="1" smtClean="0"/>
              <a:t>Sacro</a:t>
            </a:r>
            <a:r>
              <a:rPr lang="en-US" b="1" dirty="0" smtClean="0"/>
              <a:t>-iliac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Interphalangeal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66566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31026565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 Axial Joints</a:t>
            </a:r>
            <a:br>
              <a:rPr lang="en-US" dirty="0" smtClean="0"/>
            </a:br>
            <a:r>
              <a:rPr lang="en-US" sz="2600" b="1" dirty="0" smtClean="0"/>
              <a:t>$400 Question</a:t>
            </a:r>
            <a:endParaRPr lang="en-US" sz="2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part of a vertebra participates in a synovial joint?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Transverse process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Vertebral arch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Articular process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Vertebral body</a:t>
            </a:r>
            <a:endParaRPr lang="en-US" dirty="0"/>
          </a:p>
        </p:txBody>
      </p:sp>
      <p:sp>
        <p:nvSpPr>
          <p:cNvPr id="6861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ANSWER</a:t>
            </a:r>
            <a:endParaRPr lang="en-US" sz="1600" b="1"/>
          </a:p>
        </p:txBody>
      </p:sp>
      <p:sp>
        <p:nvSpPr>
          <p:cNvPr id="68615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7920731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</a:t>
            </a:r>
            <a:r>
              <a:rPr lang="en-US" b="1" dirty="0" smtClean="0"/>
              <a:t> </a:t>
            </a:r>
            <a:r>
              <a:rPr lang="en-US" dirty="0" smtClean="0"/>
              <a:t>Axial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$400 Answer</a:t>
            </a:r>
            <a:endParaRPr lang="en-US" sz="26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part of a vertebra participates in a synovial joint?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Transverse process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Vertebral arch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Articular process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Vertebral body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70662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77653087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</a:t>
            </a:r>
            <a:r>
              <a:rPr lang="en-US" b="1" dirty="0" smtClean="0"/>
              <a:t> </a:t>
            </a:r>
            <a:r>
              <a:rPr lang="en-US" dirty="0" smtClean="0"/>
              <a:t>Synovial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$100 Answer</a:t>
            </a:r>
            <a:endParaRPr lang="en-US" sz="26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covers the surface of bone at the articulating surfaces within a synovial joint?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Synovial membrane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Articular cartilage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Fibrous capsule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Ligaments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10249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143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 Axial Joints</a:t>
            </a:r>
            <a:br>
              <a:rPr lang="en-US" dirty="0" smtClean="0"/>
            </a:br>
            <a:r>
              <a:rPr lang="en-US" sz="2600" b="1" dirty="0" smtClean="0"/>
              <a:t>$500 Question</a:t>
            </a:r>
            <a:endParaRPr lang="en-US" sz="26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joints is NOT found in the vertebral column?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Synostosis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Syndesmosis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Synchondrosis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Synovial</a:t>
            </a:r>
            <a:endParaRPr lang="en-US" dirty="0"/>
          </a:p>
        </p:txBody>
      </p:sp>
      <p:sp>
        <p:nvSpPr>
          <p:cNvPr id="72710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ANSWER</a:t>
            </a:r>
            <a:endParaRPr lang="en-US" sz="1600" b="1"/>
          </a:p>
        </p:txBody>
      </p:sp>
      <p:sp>
        <p:nvSpPr>
          <p:cNvPr id="72711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6766489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</a:t>
            </a:r>
            <a:r>
              <a:rPr lang="en-US" b="1" dirty="0" smtClean="0"/>
              <a:t> </a:t>
            </a:r>
            <a:r>
              <a:rPr lang="en-US" dirty="0" smtClean="0"/>
              <a:t>Axial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$500 Answer</a:t>
            </a:r>
            <a:endParaRPr lang="en-US" sz="26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joints is NOT found in the vertebral column?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b="1" dirty="0" err="1" smtClean="0"/>
              <a:t>Synostosis</a:t>
            </a:r>
            <a:endParaRPr lang="en-US" b="1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Syndesmosis</a:t>
            </a:r>
            <a:endParaRPr lang="en-US" dirty="0" smtClean="0">
              <a:solidFill>
                <a:srgbClr val="5AA56E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Synchondrosis</a:t>
            </a:r>
            <a:endParaRPr lang="en-US" dirty="0" smtClean="0">
              <a:solidFill>
                <a:srgbClr val="5AA56E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Synovial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74758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73917537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 Appendicular Joints</a:t>
            </a:r>
            <a:br>
              <a:rPr lang="en-US" dirty="0" smtClean="0"/>
            </a:br>
            <a:r>
              <a:rPr lang="en-US" sz="2600" b="1" dirty="0" smtClean="0"/>
              <a:t>$100 Question</a:t>
            </a:r>
            <a:endParaRPr lang="en-US" sz="26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kind of joints are found in between short bones?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Ellipsoidal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Fibrous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Cartilaginous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Plane</a:t>
            </a:r>
            <a:endParaRPr lang="en-US" dirty="0"/>
          </a:p>
        </p:txBody>
      </p:sp>
      <p:sp>
        <p:nvSpPr>
          <p:cNvPr id="76806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ANSWER</a:t>
            </a:r>
            <a:endParaRPr lang="en-US" sz="1600" b="1"/>
          </a:p>
        </p:txBody>
      </p:sp>
      <p:sp>
        <p:nvSpPr>
          <p:cNvPr id="76807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31960318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</a:t>
            </a:r>
            <a:r>
              <a:rPr lang="en-US" b="1" dirty="0" smtClean="0"/>
              <a:t> </a:t>
            </a:r>
            <a:r>
              <a:rPr lang="en-US" dirty="0" smtClean="0"/>
              <a:t>Appendicular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$100 Answer</a:t>
            </a:r>
            <a:endParaRPr lang="en-US" sz="2600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kind of joints are found in between short bones?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Ellipsoidal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Fibrous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Cartilaginous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Plane</a:t>
            </a:r>
            <a:endParaRPr lang="en-US" dirty="0"/>
          </a:p>
        </p:txBody>
      </p:sp>
      <p:sp>
        <p:nvSpPr>
          <p:cNvPr id="78854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40915085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 Appendicular Joints</a:t>
            </a:r>
            <a:br>
              <a:rPr lang="en-US" dirty="0" smtClean="0"/>
            </a:br>
            <a:r>
              <a:rPr lang="en-US" sz="2600" b="1" dirty="0" smtClean="0"/>
              <a:t>$200 Question</a:t>
            </a:r>
            <a:endParaRPr lang="en-US" sz="2600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these appendicular joints is a hinge joint?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Metacarpophalangeal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Interphalangeal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Proximal radio-ulnar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Radiocarpal</a:t>
            </a:r>
            <a:endParaRPr lang="en-US" dirty="0"/>
          </a:p>
        </p:txBody>
      </p:sp>
      <p:sp>
        <p:nvSpPr>
          <p:cNvPr id="80902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ANSWER</a:t>
            </a:r>
            <a:endParaRPr lang="en-US" sz="1600" b="1"/>
          </a:p>
        </p:txBody>
      </p:sp>
      <p:sp>
        <p:nvSpPr>
          <p:cNvPr id="80903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3568171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</a:t>
            </a:r>
            <a:r>
              <a:rPr lang="en-US" b="1" dirty="0" smtClean="0"/>
              <a:t> </a:t>
            </a:r>
            <a:r>
              <a:rPr lang="en-US" dirty="0" smtClean="0"/>
              <a:t>Appendicular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$200 Answer</a:t>
            </a:r>
            <a:endParaRPr lang="en-US" sz="2600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these appendicular joints is a hinge joint?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Metacarpophalangeal</a:t>
            </a:r>
            <a:r>
              <a:rPr lang="en-US" dirty="0" smtClean="0">
                <a:solidFill>
                  <a:srgbClr val="5AA56E"/>
                </a:solidFill>
              </a:rPr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err="1" smtClean="0"/>
              <a:t>Interphalangeal</a:t>
            </a:r>
            <a:endParaRPr lang="en-US" b="1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Proximal radio-ulnar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Radiocarpal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82950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84504085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 Appendicular Joints</a:t>
            </a:r>
            <a:br>
              <a:rPr lang="en-US" dirty="0" smtClean="0"/>
            </a:br>
            <a:r>
              <a:rPr lang="en-US" sz="2600" b="1" dirty="0" smtClean="0"/>
              <a:t>$300 Question</a:t>
            </a:r>
            <a:endParaRPr lang="en-US" sz="2600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joint is involved with a shoulder separation?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Glenohumeral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Acetabulofemoral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Humero</a:t>
            </a:r>
            <a:r>
              <a:rPr lang="en-US" dirty="0" smtClean="0"/>
              <a:t>-ulnar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Acromioclavicular</a:t>
            </a:r>
            <a:endParaRPr lang="en-US" dirty="0"/>
          </a:p>
        </p:txBody>
      </p:sp>
      <p:sp>
        <p:nvSpPr>
          <p:cNvPr id="84998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ANSWER</a:t>
            </a:r>
            <a:endParaRPr lang="en-US" sz="1600" b="1"/>
          </a:p>
        </p:txBody>
      </p:sp>
      <p:sp>
        <p:nvSpPr>
          <p:cNvPr id="84999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1020392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</a:t>
            </a:r>
            <a:r>
              <a:rPr lang="en-US" b="1" dirty="0" smtClean="0"/>
              <a:t> </a:t>
            </a:r>
            <a:r>
              <a:rPr lang="en-US" dirty="0" smtClean="0"/>
              <a:t>Appendicular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$300 Answer</a:t>
            </a:r>
            <a:endParaRPr lang="en-US" sz="2600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joint is involved with a shoulder separation?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Glenohumeral</a:t>
            </a:r>
            <a:endParaRPr lang="en-US" dirty="0" smtClean="0">
              <a:solidFill>
                <a:srgbClr val="5AA56E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Acetabulofemoral</a:t>
            </a:r>
            <a:endParaRPr lang="en-US" dirty="0" smtClean="0">
              <a:solidFill>
                <a:srgbClr val="5AA56E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Humero</a:t>
            </a:r>
            <a:r>
              <a:rPr lang="en-US" dirty="0" smtClean="0">
                <a:solidFill>
                  <a:srgbClr val="5AA56E"/>
                </a:solidFill>
              </a:rPr>
              <a:t>-ulnar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err="1" smtClean="0"/>
              <a:t>Acromioclavicular</a:t>
            </a:r>
            <a:endParaRPr lang="en-US" dirty="0"/>
          </a:p>
        </p:txBody>
      </p:sp>
      <p:sp>
        <p:nvSpPr>
          <p:cNvPr id="87046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0859780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 Appendicular Joints</a:t>
            </a:r>
            <a:br>
              <a:rPr lang="en-US" dirty="0" smtClean="0"/>
            </a:br>
            <a:r>
              <a:rPr lang="en-US" sz="2600" b="1" dirty="0" smtClean="0"/>
              <a:t>$400 Question</a:t>
            </a:r>
            <a:endParaRPr lang="en-US" sz="2600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is the classification of the </a:t>
            </a:r>
            <a:r>
              <a:rPr lang="en-US" dirty="0" err="1" smtClean="0"/>
              <a:t>atlanto</a:t>
            </a:r>
            <a:r>
              <a:rPr lang="en-US" dirty="0" smtClean="0"/>
              <a:t>-axial joint?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Pivot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Gliding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Ellipsoidal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Fibrous</a:t>
            </a:r>
            <a:endParaRPr lang="en-US" dirty="0"/>
          </a:p>
        </p:txBody>
      </p:sp>
      <p:sp>
        <p:nvSpPr>
          <p:cNvPr id="8909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ANSWER</a:t>
            </a:r>
            <a:endParaRPr lang="en-US" sz="1600" b="1"/>
          </a:p>
        </p:txBody>
      </p:sp>
      <p:sp>
        <p:nvSpPr>
          <p:cNvPr id="89095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82198132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</a:t>
            </a:r>
            <a:r>
              <a:rPr lang="en-US" b="1" dirty="0" smtClean="0"/>
              <a:t> </a:t>
            </a:r>
            <a:r>
              <a:rPr lang="en-US" dirty="0" smtClean="0"/>
              <a:t>Appendicular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$400 Answer</a:t>
            </a:r>
            <a:endParaRPr lang="en-US" sz="2600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is the classification of the </a:t>
            </a:r>
            <a:r>
              <a:rPr lang="en-US" dirty="0" err="1" smtClean="0"/>
              <a:t>atlanto</a:t>
            </a:r>
            <a:r>
              <a:rPr lang="en-US" dirty="0" smtClean="0"/>
              <a:t>-axial joint?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Pivot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Gliding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Ellipsoidal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Fibrous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91142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31926668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Synovial Joints</a:t>
            </a:r>
            <a:br>
              <a:rPr lang="en-US" dirty="0" smtClean="0"/>
            </a:br>
            <a:r>
              <a:rPr lang="en-US" sz="2600" b="1" dirty="0" smtClean="0"/>
              <a:t>$200 Question</a:t>
            </a:r>
            <a:endParaRPr lang="en-US" sz="26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is the source of nourishment for articular cartilage?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Nutrient vessels of the bone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Vessels of the fibrous capsule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Vessels of the articular cartilage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Synovial fluid</a:t>
            </a:r>
            <a:endParaRPr lang="en-US" dirty="0"/>
          </a:p>
        </p:txBody>
      </p:sp>
      <p:sp>
        <p:nvSpPr>
          <p:cNvPr id="17416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17417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8142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 Appendicular Joints</a:t>
            </a:r>
            <a:br>
              <a:rPr lang="en-US" dirty="0" smtClean="0"/>
            </a:br>
            <a:r>
              <a:rPr lang="en-US" sz="2600" b="1" dirty="0" smtClean="0"/>
              <a:t>$500 Question</a:t>
            </a:r>
            <a:endParaRPr lang="en-US" sz="26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is found within the hip joint and attaches to the fovea </a:t>
            </a:r>
            <a:r>
              <a:rPr lang="en-US" dirty="0" err="1" smtClean="0"/>
              <a:t>capitis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Transverse </a:t>
            </a:r>
            <a:r>
              <a:rPr lang="en-US" dirty="0" err="1" smtClean="0"/>
              <a:t>acetabular</a:t>
            </a:r>
            <a:r>
              <a:rPr lang="en-US" dirty="0" smtClean="0"/>
              <a:t> ligament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Iliofemoral</a:t>
            </a:r>
            <a:r>
              <a:rPr lang="en-US" dirty="0" smtClean="0"/>
              <a:t> ligament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Acetabular</a:t>
            </a:r>
            <a:r>
              <a:rPr lang="en-US" dirty="0" smtClean="0"/>
              <a:t> labrum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Ligament of the femoral head</a:t>
            </a:r>
            <a:endParaRPr lang="en-US" dirty="0"/>
          </a:p>
        </p:txBody>
      </p:sp>
      <p:sp>
        <p:nvSpPr>
          <p:cNvPr id="93190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ANSWER</a:t>
            </a:r>
            <a:endParaRPr lang="en-US" sz="1600" b="1"/>
          </a:p>
        </p:txBody>
      </p:sp>
      <p:sp>
        <p:nvSpPr>
          <p:cNvPr id="93191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42387333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</a:t>
            </a:r>
            <a:r>
              <a:rPr lang="en-US" b="1" dirty="0" smtClean="0"/>
              <a:t> </a:t>
            </a:r>
            <a:r>
              <a:rPr lang="en-US" dirty="0" smtClean="0"/>
              <a:t>Appendicular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$500 Answer</a:t>
            </a:r>
            <a:endParaRPr lang="en-US" sz="26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is found within the hip joint and attaches to the fovea </a:t>
            </a:r>
            <a:r>
              <a:rPr lang="en-US" dirty="0" err="1" smtClean="0"/>
              <a:t>capitis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Transverse </a:t>
            </a:r>
            <a:r>
              <a:rPr lang="en-US" dirty="0" err="1" smtClean="0">
                <a:solidFill>
                  <a:srgbClr val="5AA56E"/>
                </a:solidFill>
              </a:rPr>
              <a:t>acetabular</a:t>
            </a:r>
            <a:r>
              <a:rPr lang="en-US" dirty="0" smtClean="0">
                <a:solidFill>
                  <a:srgbClr val="5AA56E"/>
                </a:solidFill>
              </a:rPr>
              <a:t> ligament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Iliofemoral</a:t>
            </a:r>
            <a:r>
              <a:rPr lang="en-US" dirty="0" smtClean="0">
                <a:solidFill>
                  <a:srgbClr val="5AA56E"/>
                </a:solidFill>
              </a:rPr>
              <a:t> ligament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Acetabular</a:t>
            </a:r>
            <a:r>
              <a:rPr lang="en-US" dirty="0" smtClean="0">
                <a:solidFill>
                  <a:srgbClr val="5AA56E"/>
                </a:solidFill>
              </a:rPr>
              <a:t> labrum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Ligament of the femoral head</a:t>
            </a:r>
            <a:endParaRPr lang="en-US" b="1" dirty="0"/>
          </a:p>
        </p:txBody>
      </p:sp>
      <p:sp>
        <p:nvSpPr>
          <p:cNvPr id="95238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6967379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 Clinical Applications</a:t>
            </a:r>
            <a:br>
              <a:rPr lang="en-US" dirty="0" smtClean="0"/>
            </a:br>
            <a:r>
              <a:rPr lang="en-US" sz="2600" b="1" dirty="0" smtClean="0"/>
              <a:t>$100 Question</a:t>
            </a:r>
            <a:endParaRPr lang="en-US" sz="26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How does a herniated disc differ from a bulging disc?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The nucleus pulposus breaks through the </a:t>
            </a:r>
            <a:r>
              <a:rPr lang="en-US" dirty="0" err="1" smtClean="0"/>
              <a:t>anulus</a:t>
            </a:r>
            <a:r>
              <a:rPr lang="en-US" dirty="0" smtClean="0"/>
              <a:t> </a:t>
            </a:r>
            <a:r>
              <a:rPr lang="en-US" dirty="0" err="1" smtClean="0"/>
              <a:t>fibrosus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The posterior longitudinal ligaments are weakened.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It is a normal part of aging.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It does not affect the spinal nerves.</a:t>
            </a:r>
            <a:endParaRPr lang="en-US" dirty="0"/>
          </a:p>
        </p:txBody>
      </p:sp>
      <p:sp>
        <p:nvSpPr>
          <p:cNvPr id="97286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ANSWER</a:t>
            </a:r>
            <a:endParaRPr lang="en-US" sz="1600" b="1"/>
          </a:p>
        </p:txBody>
      </p:sp>
      <p:sp>
        <p:nvSpPr>
          <p:cNvPr id="97287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328430394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</a:t>
            </a:r>
            <a:r>
              <a:rPr lang="en-US" b="1" dirty="0" smtClean="0"/>
              <a:t> </a:t>
            </a:r>
            <a:r>
              <a:rPr lang="en-US" dirty="0" smtClean="0"/>
              <a:t>Clinical Applications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$100 Answer</a:t>
            </a:r>
            <a:endParaRPr lang="en-US" sz="26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How does a herniated disc differ from a bulging disc?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The nucleus pulposus breaks through the </a:t>
            </a:r>
            <a:r>
              <a:rPr lang="en-US" b="1" dirty="0" err="1" smtClean="0"/>
              <a:t>anulus</a:t>
            </a:r>
            <a:r>
              <a:rPr lang="en-US" b="1" dirty="0" smtClean="0"/>
              <a:t> </a:t>
            </a:r>
            <a:r>
              <a:rPr lang="en-US" b="1" dirty="0" err="1" smtClean="0"/>
              <a:t>fibrosus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The posterior longitudinal ligaments are weakened.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It is a normal part of aging.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It does not affect the </a:t>
            </a:r>
            <a:r>
              <a:rPr lang="en-US" smtClean="0">
                <a:solidFill>
                  <a:srgbClr val="5AA56E"/>
                </a:solidFill>
              </a:rPr>
              <a:t>spinal nerves.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99334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/>
              <a:t>BACK </a:t>
            </a:r>
            <a:r>
              <a:rPr lang="en-US" sz="1600" b="1"/>
              <a:t>TO </a:t>
            </a:r>
            <a:r>
              <a:rPr lang="en-US" sz="1600" b="1" smtClean="0"/>
              <a:t>GAME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400688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 Clinical Applications</a:t>
            </a:r>
            <a:br>
              <a:rPr lang="en-US" dirty="0" smtClean="0"/>
            </a:br>
            <a:r>
              <a:rPr lang="en-US" sz="2600" b="1" dirty="0" smtClean="0"/>
              <a:t>$200 Question</a:t>
            </a:r>
            <a:endParaRPr lang="en-US" sz="2600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is commonly associated with vertebral fracture in postmenopausal women?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Rheumatism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Osteomalacia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Osteoporosis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Osteosarcoma</a:t>
            </a:r>
            <a:endParaRPr lang="en-US" dirty="0"/>
          </a:p>
        </p:txBody>
      </p:sp>
      <p:sp>
        <p:nvSpPr>
          <p:cNvPr id="101382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101383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837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</a:t>
            </a:r>
            <a:r>
              <a:rPr lang="en-US" b="1" dirty="0" smtClean="0"/>
              <a:t> </a:t>
            </a:r>
            <a:r>
              <a:rPr lang="en-US" dirty="0" smtClean="0"/>
              <a:t>Clinical Applications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$200 Answer</a:t>
            </a:r>
            <a:endParaRPr lang="en-US" sz="26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is commonly associated with vertebral fracture in postmenopausal women?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Rheumatism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Osteomalacia</a:t>
            </a:r>
            <a:endParaRPr lang="en-US" dirty="0" smtClean="0">
              <a:solidFill>
                <a:srgbClr val="5AA56E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Osteoporosis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Osteosarcoma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103430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9740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 Clinical Applications</a:t>
            </a:r>
            <a:br>
              <a:rPr lang="en-US" dirty="0" smtClean="0"/>
            </a:br>
            <a:r>
              <a:rPr lang="en-US" sz="2600" b="1" dirty="0" smtClean="0"/>
              <a:t>$300 Question</a:t>
            </a:r>
            <a:endParaRPr lang="en-US" sz="2600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is another name for degenerative joint disease?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Rheumatism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Osteoarthritis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Rheumatoid arthritis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Arthroscopy</a:t>
            </a:r>
            <a:endParaRPr lang="en-US" dirty="0"/>
          </a:p>
        </p:txBody>
      </p:sp>
      <p:sp>
        <p:nvSpPr>
          <p:cNvPr id="105478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105479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8852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</a:t>
            </a:r>
            <a:r>
              <a:rPr lang="en-US" b="1" dirty="0" smtClean="0"/>
              <a:t> </a:t>
            </a:r>
            <a:r>
              <a:rPr lang="en-US" dirty="0" smtClean="0"/>
              <a:t>Clinical Applications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$300 Answer</a:t>
            </a:r>
            <a:endParaRPr lang="en-US" sz="2600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is another name for degenerative joint disease?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Rheumatism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Osteoarthritis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Rheumatoid arthritis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Arthroscopy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107526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1480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 Clinical Applications</a:t>
            </a:r>
            <a:br>
              <a:rPr lang="en-US" dirty="0" smtClean="0"/>
            </a:br>
            <a:r>
              <a:rPr lang="en-US" sz="2600" b="1" dirty="0" smtClean="0"/>
              <a:t>$400 Question</a:t>
            </a:r>
            <a:endParaRPr lang="en-US" sz="2600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part of the joint shows damage early in degenerative joint disease?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Synovial membrane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Fibrous capsule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Bursa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Articular cartilage</a:t>
            </a:r>
            <a:endParaRPr lang="en-US" dirty="0"/>
          </a:p>
        </p:txBody>
      </p:sp>
      <p:sp>
        <p:nvSpPr>
          <p:cNvPr id="10957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109575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57729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</a:t>
            </a:r>
            <a:r>
              <a:rPr lang="en-US" b="1" dirty="0" smtClean="0"/>
              <a:t> </a:t>
            </a:r>
            <a:r>
              <a:rPr lang="en-US" dirty="0" smtClean="0"/>
              <a:t>Clinical Applications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$400 Answer</a:t>
            </a:r>
            <a:endParaRPr lang="en-US" sz="2600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part of the joint shows damage early in degenerative joint disease?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Synovial membrane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Fibrous capsule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Bursa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Articular cartilage</a:t>
            </a:r>
            <a:endParaRPr lang="en-US" dirty="0"/>
          </a:p>
        </p:txBody>
      </p:sp>
      <p:sp>
        <p:nvSpPr>
          <p:cNvPr id="111622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53129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</a:t>
            </a:r>
            <a:r>
              <a:rPr lang="en-US" b="1" dirty="0" smtClean="0"/>
              <a:t> </a:t>
            </a:r>
            <a:r>
              <a:rPr lang="en-US" dirty="0" smtClean="0"/>
              <a:t>Synovial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$200 Answer</a:t>
            </a:r>
            <a:endParaRPr lang="en-US" sz="2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What is the source of nourishment for articular cartilage?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Nutrient vessels of the bone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Vessels of the fibrous capsule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Vessels of the articular cartilage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Synovial fluid</a:t>
            </a:r>
            <a:endParaRPr lang="en-US" dirty="0"/>
          </a:p>
        </p:txBody>
      </p:sp>
      <p:sp>
        <p:nvSpPr>
          <p:cNvPr id="18443" name="Rectangle 11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9389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 Clinical Applications</a:t>
            </a:r>
            <a:br>
              <a:rPr lang="en-US" dirty="0" smtClean="0"/>
            </a:br>
            <a:r>
              <a:rPr lang="en-US" sz="2600" b="1" dirty="0" smtClean="0"/>
              <a:t>$500 Question</a:t>
            </a:r>
            <a:endParaRPr lang="en-US" sz="2600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can successfully be treated with surgical joint replacement?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Osteoarthritis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Rheumatism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Osteoporosis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Osteopenia</a:t>
            </a:r>
            <a:endParaRPr lang="en-US" dirty="0"/>
          </a:p>
        </p:txBody>
      </p:sp>
      <p:sp>
        <p:nvSpPr>
          <p:cNvPr id="113670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113671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610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</a:t>
            </a:r>
            <a:r>
              <a:rPr lang="en-US" b="1" dirty="0" smtClean="0"/>
              <a:t> </a:t>
            </a:r>
            <a:r>
              <a:rPr lang="en-US" dirty="0" smtClean="0"/>
              <a:t>Clinical Applications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$500 Answer</a:t>
            </a:r>
            <a:endParaRPr lang="en-US" sz="2600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can successfully be treated with surgical joint replacement?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Osteoarthritis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Rheumatism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Osteoporosis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Osteopenia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115718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2435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FINAL ROUND </a:t>
            </a:r>
            <a:r>
              <a:rPr lang="en-US" sz="2600" dirty="0" smtClean="0"/>
              <a:t>Question</a:t>
            </a:r>
            <a:endParaRPr lang="en-US" sz="26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is an </a:t>
            </a:r>
            <a:r>
              <a:rPr lang="en-US" dirty="0" err="1" smtClean="0"/>
              <a:t>amphiarthrotic</a:t>
            </a:r>
            <a:r>
              <a:rPr lang="en-US" dirty="0" smtClean="0"/>
              <a:t> joint?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Synostosis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Synarthrosis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Syndesmosis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Synchondrosis</a:t>
            </a:r>
            <a:endParaRPr lang="en-US" dirty="0"/>
          </a:p>
        </p:txBody>
      </p:sp>
      <p:sp>
        <p:nvSpPr>
          <p:cNvPr id="12297" name="Rectangle 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12298" name="Rectangle 10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84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FINAL ROUND </a:t>
            </a:r>
            <a:r>
              <a:rPr lang="en-US" sz="2600" dirty="0" smtClean="0"/>
              <a:t>Answer</a:t>
            </a:r>
            <a:endParaRPr lang="en-US" sz="26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 following is an </a:t>
            </a:r>
            <a:r>
              <a:rPr lang="en-US" dirty="0" err="1" smtClean="0"/>
              <a:t>amphiarthrotic</a:t>
            </a:r>
            <a:r>
              <a:rPr lang="en-US" dirty="0" smtClean="0"/>
              <a:t> joint?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Synostosis</a:t>
            </a:r>
            <a:endParaRPr lang="en-US" dirty="0" smtClean="0">
              <a:solidFill>
                <a:srgbClr val="5AA56E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Synarthrosis</a:t>
            </a:r>
            <a:endParaRPr lang="en-US" dirty="0" smtClean="0">
              <a:solidFill>
                <a:srgbClr val="5AA56E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b="1" dirty="0" err="1" smtClean="0"/>
              <a:t>Syndesmosis</a:t>
            </a:r>
            <a:endParaRPr lang="en-US" b="1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Synchondrosis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13319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208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Synovial Joints</a:t>
            </a:r>
            <a:br>
              <a:rPr lang="en-US" dirty="0" smtClean="0"/>
            </a:br>
            <a:r>
              <a:rPr lang="en-US" sz="2600" b="1" dirty="0" smtClean="0"/>
              <a:t>$300 Question</a:t>
            </a:r>
            <a:endParaRPr lang="en-US" sz="26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Where would you likely find a bursa?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Lining the synovial cavity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Between muscles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Between a tendon and a bone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Lining the articular cartilage</a:t>
            </a:r>
            <a:endParaRPr lang="en-US" dirty="0"/>
          </a:p>
        </p:txBody>
      </p:sp>
      <p:sp>
        <p:nvSpPr>
          <p:cNvPr id="23560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23561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8951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</a:t>
            </a:r>
            <a:r>
              <a:rPr lang="en-US" b="1" dirty="0" smtClean="0"/>
              <a:t> </a:t>
            </a:r>
            <a:r>
              <a:rPr lang="en-US" dirty="0" smtClean="0"/>
              <a:t>Synovial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$300 Answer</a:t>
            </a:r>
            <a:endParaRPr lang="en-US" sz="26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Where would you likely find a bursa?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Lining the synovial cavity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Between muscles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Between a tendon and a bone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Lining the articular cartilage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25608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181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Synovial Joints</a:t>
            </a:r>
            <a:br>
              <a:rPr lang="en-US" dirty="0" smtClean="0"/>
            </a:br>
            <a:r>
              <a:rPr lang="en-US" sz="2600" b="1" dirty="0" smtClean="0"/>
              <a:t>$400 Question</a:t>
            </a:r>
            <a:endParaRPr lang="en-US" sz="2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these is a pad of fibrous cartilage within some synovial joints?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Meniscus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Symphysis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Bursa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Intracapsular</a:t>
            </a:r>
            <a:r>
              <a:rPr lang="en-US" dirty="0" smtClean="0"/>
              <a:t> ligament</a:t>
            </a:r>
            <a:endParaRPr lang="en-US" dirty="0"/>
          </a:p>
        </p:txBody>
      </p:sp>
      <p:sp>
        <p:nvSpPr>
          <p:cNvPr id="27656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ANSWER</a:t>
            </a:r>
            <a:endParaRPr lang="en-US" sz="1600" b="1">
              <a:cs typeface="ＭＳ Ｐゴシック" charset="0"/>
            </a:endParaRPr>
          </a:p>
        </p:txBody>
      </p:sp>
      <p:sp>
        <p:nvSpPr>
          <p:cNvPr id="27657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78962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</a:t>
            </a:r>
            <a:r>
              <a:rPr lang="en-US" b="1" dirty="0" smtClean="0"/>
              <a:t> </a:t>
            </a:r>
            <a:r>
              <a:rPr lang="en-US" dirty="0" smtClean="0"/>
              <a:t>Synovial Joints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600" b="1" dirty="0" smtClean="0"/>
              <a:t>$400 Answer</a:t>
            </a:r>
            <a:endParaRPr lang="en-US" sz="26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Which of these is a pad of fibrous cartilage within some synovial joints?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Meniscus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Symphysis</a:t>
            </a:r>
            <a:endParaRPr lang="en-US" dirty="0" smtClean="0">
              <a:solidFill>
                <a:srgbClr val="5AA56E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5AA56E"/>
                </a:solidFill>
              </a:rPr>
              <a:t>Bursa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5AA56E"/>
                </a:solidFill>
              </a:rPr>
              <a:t>Intracapsular</a:t>
            </a:r>
            <a:r>
              <a:rPr lang="en-US" dirty="0" smtClean="0">
                <a:solidFill>
                  <a:srgbClr val="5AA56E"/>
                </a:solidFill>
              </a:rPr>
              <a:t> ligament</a:t>
            </a:r>
            <a:endParaRPr lang="en-US" dirty="0">
              <a:solidFill>
                <a:srgbClr val="5AA56E"/>
              </a:solidFill>
            </a:endParaRPr>
          </a:p>
        </p:txBody>
      </p:sp>
      <p:sp>
        <p:nvSpPr>
          <p:cNvPr id="29704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600" b="1" smtClean="0">
                <a:cs typeface="ＭＳ Ｐゴシック" charset="0"/>
              </a:rPr>
              <a:t>BACK </a:t>
            </a:r>
            <a:r>
              <a:rPr lang="en-US" sz="1600" b="1">
                <a:cs typeface="ＭＳ Ｐゴシック" charset="0"/>
              </a:rPr>
              <a:t>TO </a:t>
            </a:r>
            <a:r>
              <a:rPr lang="en-US" sz="1600" b="1" smtClean="0">
                <a:cs typeface="ＭＳ Ｐゴシック" charset="0"/>
              </a:rPr>
              <a:t>GAME</a:t>
            </a:r>
            <a:endParaRPr lang="en-US" sz="1600" b="1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7234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FFFFFF"/>
      </a:dk1>
      <a:lt1>
        <a:srgbClr val="FFFFFF"/>
      </a:lt1>
      <a:dk2>
        <a:srgbClr val="E4ECE4"/>
      </a:dk2>
      <a:lt2>
        <a:srgbClr val="000000"/>
      </a:lt2>
      <a:accent1>
        <a:srgbClr val="FBDF53"/>
      </a:accent1>
      <a:accent2>
        <a:srgbClr val="EB4600"/>
      </a:accent2>
      <a:accent3>
        <a:srgbClr val="EFF4EF"/>
      </a:accent3>
      <a:accent4>
        <a:srgbClr val="DADADA"/>
      </a:accent4>
      <a:accent5>
        <a:srgbClr val="FDECB3"/>
      </a:accent5>
      <a:accent6>
        <a:srgbClr val="D53F00"/>
      </a:accent6>
      <a:hlink>
        <a:srgbClr val="EB4600"/>
      </a:hlink>
      <a:folHlink>
        <a:srgbClr val="D2D2D2"/>
      </a:folHlink>
    </a:clrScheme>
    <a:fontScheme name="Blank Presentation">
      <a:majorFont>
        <a:latin typeface="Arial"/>
        <a:ea typeface="ＭＳ Ｐゴシック"/>
        <a:cs typeface="Geneva"/>
      </a:majorFont>
      <a:minorFont>
        <a:latin typeface="Arial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5368</TotalTime>
  <Words>1645</Words>
  <Application>Microsoft Office PowerPoint</Application>
  <PresentationFormat>On-screen Show (4:3)</PresentationFormat>
  <Paragraphs>527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ＭＳ Ｐゴシック</vt:lpstr>
      <vt:lpstr>Arial</vt:lpstr>
      <vt:lpstr>Geneva</vt:lpstr>
      <vt:lpstr>Blank Presentation</vt:lpstr>
      <vt:lpstr>Chapter 8 – Joints</vt:lpstr>
      <vt:lpstr>Topic 1: Synovial Joints $100 Question</vt:lpstr>
      <vt:lpstr>Topic 1: Synovial Joints $100 Answer</vt:lpstr>
      <vt:lpstr>Topic 1: Synovial Joints $200 Question</vt:lpstr>
      <vt:lpstr>Topic 1: Synovial Joints $200 Answer</vt:lpstr>
      <vt:lpstr>Topic 1: Synovial Joints $300 Question</vt:lpstr>
      <vt:lpstr>Topic 1: Synovial Joints $300 Answer</vt:lpstr>
      <vt:lpstr>Topic 1: Synovial Joints $400 Question</vt:lpstr>
      <vt:lpstr>Topic 1: Synovial Joints $400 Answer</vt:lpstr>
      <vt:lpstr>Topic 1: Synovial Joints $500 Question</vt:lpstr>
      <vt:lpstr>Topic 1: Synovial Joints $500 Answer</vt:lpstr>
      <vt:lpstr>Topic 2: Body Movements $100 Question</vt:lpstr>
      <vt:lpstr>Topic 2: Body Movements $100 Answer</vt:lpstr>
      <vt:lpstr>Topic 2: Body Movements $200 Question</vt:lpstr>
      <vt:lpstr>Topic 2: Body Movements $200 Answer</vt:lpstr>
      <vt:lpstr>Topic 2: Body Movements $300 Question</vt:lpstr>
      <vt:lpstr>Topic 2: Body Movements $300 Answer</vt:lpstr>
      <vt:lpstr>Topic 2: Body Movements $400 Question</vt:lpstr>
      <vt:lpstr>Topic 2: Body Movements $400 Answer</vt:lpstr>
      <vt:lpstr>Topic 2: Body Movements $500 Question</vt:lpstr>
      <vt:lpstr>Topic 2: Body Movements $500 Answer</vt:lpstr>
      <vt:lpstr>Topic 3: Axial Joints $100 Question</vt:lpstr>
      <vt:lpstr>Topic 3: Axial Joints $100 Answer</vt:lpstr>
      <vt:lpstr>Topic 3: Axial Joints $200 Question</vt:lpstr>
      <vt:lpstr>Topic 3: Axial Joints $200 Answer</vt:lpstr>
      <vt:lpstr>Topic 3: Axial Joints $300 Question</vt:lpstr>
      <vt:lpstr>Topic 3: Axial Joints $300 Answer</vt:lpstr>
      <vt:lpstr>Topic 3: Axial Joints $400 Question</vt:lpstr>
      <vt:lpstr>Topic 3: Axial Joints $400 Answer</vt:lpstr>
      <vt:lpstr>Topic 3: Axial Joints $500 Question</vt:lpstr>
      <vt:lpstr>Topic 3: Axial Joints $500 Answer</vt:lpstr>
      <vt:lpstr>Topic 4: Appendicular Joints $100 Question</vt:lpstr>
      <vt:lpstr>Topic 4: Appendicular Joints $100 Answer</vt:lpstr>
      <vt:lpstr>Topic 4: Appendicular Joints $200 Question</vt:lpstr>
      <vt:lpstr>Topic 4: Appendicular Joints $200 Answer</vt:lpstr>
      <vt:lpstr>Topic 4: Appendicular Joints $300 Question</vt:lpstr>
      <vt:lpstr>Topic 4: Appendicular Joints $300 Answer</vt:lpstr>
      <vt:lpstr>Topic 4: Appendicular Joints $400 Question</vt:lpstr>
      <vt:lpstr>Topic 4: Appendicular Joints $400 Answer</vt:lpstr>
      <vt:lpstr>Topic 4: Appendicular Joints $500 Question</vt:lpstr>
      <vt:lpstr>Topic 4: Appendicular Joints $500 Answer</vt:lpstr>
      <vt:lpstr>Topic 5: Clinical Applications $100 Question</vt:lpstr>
      <vt:lpstr>Topic 5: Clinical Applications $100 Answer</vt:lpstr>
      <vt:lpstr>Topic 5: Clinical Applications $200 Question</vt:lpstr>
      <vt:lpstr>Topic 5: Clinical Applications $200 Answer</vt:lpstr>
      <vt:lpstr>Topic 5: Clinical Applications $300 Question</vt:lpstr>
      <vt:lpstr>Topic 5: Clinical Applications $300 Answer</vt:lpstr>
      <vt:lpstr>Topic 5: Clinical Applications $400 Question</vt:lpstr>
      <vt:lpstr>Topic 5: Clinical Applications $400 Answer</vt:lpstr>
      <vt:lpstr>Topic 5: Clinical Applications $500 Question</vt:lpstr>
      <vt:lpstr>Topic 5: Clinical Applications $500 Answer</vt:lpstr>
      <vt:lpstr>FINAL ROUND Question</vt:lpstr>
      <vt:lpstr>FINAL ROUND Answer</vt:lpstr>
    </vt:vector>
  </TitlesOfParts>
  <Company>Pearson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Bruce</dc:creator>
  <cp:lastModifiedBy>Brads, Andy</cp:lastModifiedBy>
  <cp:revision>129</cp:revision>
  <dcterms:created xsi:type="dcterms:W3CDTF">2010-10-06T23:19:27Z</dcterms:created>
  <dcterms:modified xsi:type="dcterms:W3CDTF">2018-09-28T14:34:12Z</dcterms:modified>
</cp:coreProperties>
</file>